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9906000" cy="6858000" type="A4"/>
  <p:notesSz cx="6797675" cy="9928225"/>
  <p:custDataLst>
    <p:tags r:id="rId6"/>
  </p:custData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  <a:sym typeface="Wingdings" charset="2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  <a:sym typeface="Wingdings" charset="2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  <a:sym typeface="Wingdings" charset="2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  <a:sym typeface="Wingdings" charset="2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  <a:sym typeface="Wingdings" charset="2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  <a:sym typeface="Wingdings" charset="2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  <a:sym typeface="Wingdings" charset="2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  <a:sym typeface="Wingdings" charset="2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  <a:sym typeface="Wingdings" charset="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744" y="19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9413" cy="517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26" tIns="43763" rIns="87526" bIns="43763" numCol="1" anchor="t" anchorCtr="0" compatLnSpc="1">
            <a:prstTxWarp prst="textNoShape">
              <a:avLst/>
            </a:prstTxWarp>
          </a:bodyPr>
          <a:lstStyle>
            <a:lvl1pPr defTabSz="874713">
              <a:defRPr sz="1100">
                <a:ea typeface="+mn-ea"/>
                <a:sym typeface="Wingdings" pitchFamily="2" charset="2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7151" y="0"/>
            <a:ext cx="2917825" cy="517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26" tIns="43763" rIns="87526" bIns="43763" numCol="1" anchor="t" anchorCtr="0" compatLnSpc="1">
            <a:prstTxWarp prst="textNoShape">
              <a:avLst/>
            </a:prstTxWarp>
          </a:bodyPr>
          <a:lstStyle>
            <a:lvl1pPr algn="r" defTabSz="874713">
              <a:defRPr sz="1100">
                <a:ea typeface="+mn-ea"/>
                <a:sym typeface="Wingdings" pitchFamily="2" charset="2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61425"/>
            <a:ext cx="2919413" cy="444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26" tIns="43763" rIns="87526" bIns="43763" numCol="1" anchor="b" anchorCtr="0" compatLnSpc="1">
            <a:prstTxWarp prst="textNoShape">
              <a:avLst/>
            </a:prstTxWarp>
          </a:bodyPr>
          <a:lstStyle>
            <a:lvl1pPr defTabSz="874713">
              <a:defRPr sz="1100">
                <a:ea typeface="+mn-ea"/>
                <a:sym typeface="Wingdings" pitchFamily="2" charset="2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7151" y="9461425"/>
            <a:ext cx="2917825" cy="444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26" tIns="43763" rIns="87526" bIns="43763" numCol="1" anchor="b" anchorCtr="0" compatLnSpc="1">
            <a:prstTxWarp prst="textNoShape">
              <a:avLst/>
            </a:prstTxWarp>
          </a:bodyPr>
          <a:lstStyle>
            <a:lvl1pPr algn="r" defTabSz="874713">
              <a:defRPr sz="1100"/>
            </a:lvl1pPr>
          </a:lstStyle>
          <a:p>
            <a:fld id="{76D1CCFC-BB9A-4E9B-902C-718F7AB4979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9529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1" tIns="45676" rIns="91351" bIns="45676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ea typeface="+mn-ea"/>
                <a:sym typeface="Wingdings" pitchFamily="2" charset="2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1" tIns="45676" rIns="91351" bIns="45676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ea typeface="+mn-ea"/>
                <a:sym typeface="Wingdings" pitchFamily="2" charset="2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368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042"/>
            <a:ext cx="5438775" cy="4469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1" tIns="45676" rIns="91351" bIns="456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258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1" tIns="45676" rIns="91351" bIns="45676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ea typeface="+mn-ea"/>
                <a:sym typeface="Wingdings" pitchFamily="2" charset="2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258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1" tIns="45676" rIns="91351" bIns="45676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fld id="{09FA0D0F-7BC6-4FD7-BE7A-4838B47080CD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32970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E0AA3-8C91-428C-A3DB-ACFF252C193E}" type="slidenum">
              <a:rPr lang="es-ES_tradnl"/>
              <a:pPr/>
              <a:t>1</a:t>
            </a:fld>
            <a:endParaRPr lang="es-ES_tradnl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9C3F92-4906-494C-A23F-9202942C1C44}" type="slidenum">
              <a:rPr lang="es-ES_tradnl"/>
              <a:pPr/>
              <a:t>2</a:t>
            </a:fld>
            <a:endParaRPr lang="es-ES_tradnl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CB497D-B0AA-45A1-A256-941B66B1830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360BB7-7FD0-4471-B3F1-526E7674DB5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B3BAF8-939E-40D5-AFBF-63ACFDB0000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E3D85-6940-4E00-BAA9-F849A3F4530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FED69-B4B7-4C2A-B86C-13F71B83DED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908FFB-CCFD-4054-A612-AAD48D6856B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8EF1F-E50E-456F-81CD-FCDBC579245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7791B-2CF9-41EC-8398-5679D9E0D31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AE7C22-17D5-4041-AAEB-83153268331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BACB24-A059-4688-A7D4-C24511047F7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111C56-B854-4E65-A7CD-50040C9C229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sym typeface="Wingdings" pitchFamily="2" charset="2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sym typeface="Wingdings" pitchFamily="2" charset="2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92955D-C664-4F67-B5EC-5C512881410B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ubdircentcien_estu@unex.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3200400" y="0"/>
            <a:ext cx="0" cy="6858000"/>
          </a:xfrm>
          <a:prstGeom prst="line">
            <a:avLst/>
          </a:prstGeom>
          <a:noFill/>
          <a:ln w="9525">
            <a:solidFill>
              <a:srgbClr val="339966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363" name="Text Box 7"/>
          <p:cNvSpPr txBox="1">
            <a:spLocks noChangeArrowheads="1"/>
          </p:cNvSpPr>
          <p:nvPr/>
        </p:nvSpPr>
        <p:spPr bwMode="auto">
          <a:xfrm>
            <a:off x="6629400" y="381000"/>
            <a:ext cx="311626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00FF"/>
                </a:solidFill>
              </a:rPr>
              <a:t>VIII </a:t>
            </a:r>
            <a:r>
              <a:rPr lang="es-ES" sz="2000" b="1" dirty="0">
                <a:solidFill>
                  <a:srgbClr val="0000FF"/>
                </a:solidFill>
              </a:rPr>
              <a:t>Jornadas Técnicas de Orientación Laboral </a:t>
            </a:r>
            <a:r>
              <a:rPr lang="es-ES" sz="2000" b="1" dirty="0" smtClean="0">
                <a:solidFill>
                  <a:srgbClr val="0000FF"/>
                </a:solidFill>
              </a:rPr>
              <a:t>para </a:t>
            </a:r>
            <a:r>
              <a:rPr lang="es-ES" sz="2000" b="1" dirty="0">
                <a:solidFill>
                  <a:srgbClr val="0000FF"/>
                </a:solidFill>
              </a:rPr>
              <a:t>Titulaciones de la Facultad de Ciencias</a:t>
            </a:r>
          </a:p>
        </p:txBody>
      </p:sp>
      <p:sp>
        <p:nvSpPr>
          <p:cNvPr id="15364" name="Text Box 9"/>
          <p:cNvSpPr txBox="1">
            <a:spLocks noChangeArrowheads="1"/>
          </p:cNvSpPr>
          <p:nvPr/>
        </p:nvSpPr>
        <p:spPr bwMode="auto">
          <a:xfrm>
            <a:off x="5972155" y="4495800"/>
            <a:ext cx="4004622" cy="2188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s-ES_tradnl" sz="1200" b="1" dirty="0"/>
              <a:t>	         </a:t>
            </a:r>
            <a:r>
              <a:rPr lang="es-ES" sz="1200" b="1" dirty="0">
                <a:solidFill>
                  <a:srgbClr val="006600"/>
                </a:solidFill>
              </a:rPr>
              <a:t>PLAZAS LIMITADAS</a:t>
            </a:r>
            <a:r>
              <a:rPr lang="es-ES_tradnl" sz="1200" b="1" dirty="0">
                <a:solidFill>
                  <a:srgbClr val="006600"/>
                </a:solidFill>
              </a:rPr>
              <a:t> (80)*</a:t>
            </a:r>
            <a:r>
              <a:rPr lang="es-ES" sz="1200" b="1" dirty="0">
                <a:solidFill>
                  <a:srgbClr val="006600"/>
                </a:solidFill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es-ES_tradnl" sz="1200" b="1" dirty="0">
                <a:solidFill>
                  <a:srgbClr val="006600"/>
                </a:solidFill>
              </a:rPr>
              <a:t>	 Dirigidas por orden de prioridad a:</a:t>
            </a:r>
          </a:p>
          <a:p>
            <a:pPr>
              <a:lnSpc>
                <a:spcPct val="120000"/>
              </a:lnSpc>
            </a:pPr>
            <a:r>
              <a:rPr lang="es-ES_tradnl" sz="1200" b="1" dirty="0">
                <a:solidFill>
                  <a:srgbClr val="006600"/>
                </a:solidFill>
                <a:cs typeface="Times New Roman" charset="0"/>
              </a:rPr>
              <a:t>	-  Alumnos de último curso de</a:t>
            </a:r>
          </a:p>
          <a:p>
            <a:pPr>
              <a:lnSpc>
                <a:spcPct val="120000"/>
              </a:lnSpc>
            </a:pPr>
            <a:r>
              <a:rPr lang="es-ES_tradnl" sz="1200" b="1" dirty="0">
                <a:solidFill>
                  <a:srgbClr val="006600"/>
                </a:solidFill>
                <a:cs typeface="Times New Roman" charset="0"/>
              </a:rPr>
              <a:t>                      titulaciones de la Facultad de </a:t>
            </a:r>
            <a:r>
              <a:rPr lang="es-ES_tradnl" sz="1200" b="1" dirty="0" smtClean="0">
                <a:solidFill>
                  <a:srgbClr val="006600"/>
                </a:solidFill>
                <a:cs typeface="Times New Roman" charset="0"/>
              </a:rPr>
              <a:t>Ciencias</a:t>
            </a:r>
          </a:p>
          <a:p>
            <a:pPr>
              <a:lnSpc>
                <a:spcPct val="120000"/>
              </a:lnSpc>
            </a:pPr>
            <a:r>
              <a:rPr lang="es-ES_tradnl" sz="1200" b="1" dirty="0">
                <a:solidFill>
                  <a:srgbClr val="006600"/>
                </a:solidFill>
                <a:cs typeface="Times New Roman" charset="0"/>
              </a:rPr>
              <a:t> </a:t>
            </a:r>
            <a:r>
              <a:rPr lang="es-ES_tradnl" sz="1200" b="1" dirty="0" smtClean="0">
                <a:solidFill>
                  <a:srgbClr val="006600"/>
                </a:solidFill>
                <a:cs typeface="Times New Roman" charset="0"/>
              </a:rPr>
              <a:t>                     y alumnos de máster. </a:t>
            </a:r>
            <a:endParaRPr lang="es-ES_tradnl" sz="1200" b="1" dirty="0">
              <a:solidFill>
                <a:srgbClr val="006600"/>
              </a:solidFill>
              <a:cs typeface="Times New Roman" charset="0"/>
            </a:endParaRPr>
          </a:p>
          <a:p>
            <a:pPr>
              <a:lnSpc>
                <a:spcPct val="120000"/>
              </a:lnSpc>
            </a:pPr>
            <a:r>
              <a:rPr lang="es-ES_tradnl" sz="1200" b="1" dirty="0">
                <a:solidFill>
                  <a:srgbClr val="006600"/>
                </a:solidFill>
                <a:cs typeface="Times New Roman" charset="0"/>
              </a:rPr>
              <a:t>	- Alumnos de penúltimo curso de</a:t>
            </a:r>
          </a:p>
          <a:p>
            <a:pPr>
              <a:lnSpc>
                <a:spcPct val="120000"/>
              </a:lnSpc>
            </a:pPr>
            <a:r>
              <a:rPr lang="es-ES_tradnl" sz="1200" b="1" dirty="0">
                <a:solidFill>
                  <a:srgbClr val="006600"/>
                </a:solidFill>
                <a:cs typeface="Times New Roman" charset="0"/>
              </a:rPr>
              <a:t>                      titulaciones de la Facultad de Ciencias </a:t>
            </a:r>
          </a:p>
          <a:p>
            <a:pPr>
              <a:lnSpc>
                <a:spcPct val="120000"/>
              </a:lnSpc>
            </a:pPr>
            <a:r>
              <a:rPr lang="es-ES_tradnl" sz="1200" b="1" dirty="0">
                <a:solidFill>
                  <a:srgbClr val="006600"/>
                </a:solidFill>
                <a:cs typeface="Times New Roman" charset="0"/>
              </a:rPr>
              <a:t>	                         </a:t>
            </a:r>
            <a:endParaRPr lang="es-ES_tradnl" sz="1200" b="1" dirty="0" smtClean="0">
              <a:solidFill>
                <a:srgbClr val="006600"/>
              </a:solidFill>
              <a:cs typeface="Times New Roman" charset="0"/>
            </a:endParaRPr>
          </a:p>
          <a:p>
            <a:r>
              <a:rPr lang="es-ES_tradnl" sz="1200" b="1" dirty="0" smtClean="0">
                <a:solidFill>
                  <a:srgbClr val="006600"/>
                </a:solidFill>
                <a:cs typeface="Times New Roman" charset="0"/>
              </a:rPr>
              <a:t>	</a:t>
            </a:r>
            <a:r>
              <a:rPr lang="es-ES_tradnl" sz="900" b="1" dirty="0" smtClean="0">
                <a:solidFill>
                  <a:srgbClr val="006600"/>
                </a:solidFill>
                <a:cs typeface="Times New Roman" charset="0"/>
              </a:rPr>
              <a:t>* Dentro de cada grupo s</a:t>
            </a:r>
            <a:r>
              <a:rPr lang="es-ES" sz="900" b="1" dirty="0" smtClean="0">
                <a:solidFill>
                  <a:srgbClr val="006600"/>
                </a:solidFill>
                <a:cs typeface="Times New Roman" charset="0"/>
              </a:rPr>
              <a:t>e asignarán </a:t>
            </a:r>
            <a:r>
              <a:rPr lang="es-ES_tradnl" sz="900" b="1" dirty="0" smtClean="0">
                <a:solidFill>
                  <a:srgbClr val="006600"/>
                </a:solidFill>
                <a:cs typeface="Times New Roman" charset="0"/>
              </a:rPr>
              <a:t>por</a:t>
            </a:r>
            <a:r>
              <a:rPr lang="es-ES" sz="900" b="1" dirty="0" smtClean="0">
                <a:solidFill>
                  <a:srgbClr val="006600"/>
                </a:solidFill>
                <a:cs typeface="Times New Roman" charset="0"/>
              </a:rPr>
              <a:t> orden</a:t>
            </a:r>
            <a:endParaRPr lang="es-ES_tradnl" sz="900" b="1" dirty="0" smtClean="0">
              <a:solidFill>
                <a:srgbClr val="006600"/>
              </a:solidFill>
              <a:cs typeface="Times New Roman" charset="0"/>
            </a:endParaRPr>
          </a:p>
          <a:p>
            <a:r>
              <a:rPr lang="es-ES_tradnl" sz="900" b="1" dirty="0">
                <a:solidFill>
                  <a:srgbClr val="006600"/>
                </a:solidFill>
                <a:cs typeface="Times New Roman" charset="0"/>
              </a:rPr>
              <a:t>	    </a:t>
            </a:r>
            <a:r>
              <a:rPr lang="es-ES" sz="900" b="1" dirty="0">
                <a:solidFill>
                  <a:srgbClr val="006600"/>
                </a:solidFill>
                <a:cs typeface="Times New Roman" charset="0"/>
              </a:rPr>
              <a:t>de inscripción</a:t>
            </a:r>
          </a:p>
        </p:txBody>
      </p:sp>
      <p:sp>
        <p:nvSpPr>
          <p:cNvPr id="15365" name="Text Box 10"/>
          <p:cNvSpPr txBox="1">
            <a:spLocks noChangeArrowheads="1"/>
          </p:cNvSpPr>
          <p:nvPr/>
        </p:nvSpPr>
        <p:spPr bwMode="auto">
          <a:xfrm>
            <a:off x="3440113" y="-19050"/>
            <a:ext cx="3025775" cy="760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_tradnl" sz="1400" b="1" dirty="0">
              <a:solidFill>
                <a:srgbClr val="FF6600"/>
              </a:solidFill>
            </a:endParaRPr>
          </a:p>
          <a:p>
            <a:endParaRPr lang="es-ES_tradnl" sz="1400" b="1" dirty="0">
              <a:solidFill>
                <a:srgbClr val="FF6600"/>
              </a:solidFill>
            </a:endParaRPr>
          </a:p>
          <a:p>
            <a:endParaRPr lang="es-ES_tradnl" sz="1400" b="1" dirty="0">
              <a:solidFill>
                <a:srgbClr val="FF6600"/>
              </a:solidFill>
            </a:endParaRPr>
          </a:p>
          <a:p>
            <a:pPr>
              <a:lnSpc>
                <a:spcPct val="110000"/>
              </a:lnSpc>
            </a:pPr>
            <a:r>
              <a:rPr lang="es-ES_tradnl" sz="1400" b="1" dirty="0">
                <a:solidFill>
                  <a:srgbClr val="FF6600"/>
                </a:solidFill>
              </a:rPr>
              <a:t>Organiza: </a:t>
            </a:r>
          </a:p>
          <a:p>
            <a:pPr>
              <a:lnSpc>
                <a:spcPct val="110000"/>
              </a:lnSpc>
            </a:pPr>
            <a:endParaRPr lang="es-ES_tradnl" sz="1400" b="1" dirty="0">
              <a:solidFill>
                <a:srgbClr val="FF6600"/>
              </a:solidFill>
            </a:endParaRPr>
          </a:p>
          <a:p>
            <a:pPr algn="ctr">
              <a:lnSpc>
                <a:spcPct val="110000"/>
              </a:lnSpc>
            </a:pPr>
            <a:r>
              <a:rPr lang="es-ES_tradnl" sz="1400" b="1" dirty="0">
                <a:solidFill>
                  <a:srgbClr val="006600"/>
                </a:solidFill>
              </a:rPr>
              <a:t>Plan de Acogida y Tutoría de la Facultad de Ciencias</a:t>
            </a:r>
          </a:p>
          <a:p>
            <a:pPr algn="ctr">
              <a:lnSpc>
                <a:spcPct val="110000"/>
              </a:lnSpc>
            </a:pPr>
            <a:endParaRPr lang="es-ES_tradnl" sz="1400" b="1" dirty="0">
              <a:solidFill>
                <a:srgbClr val="006600"/>
              </a:solidFill>
            </a:endParaRPr>
          </a:p>
          <a:p>
            <a:pPr>
              <a:lnSpc>
                <a:spcPct val="110000"/>
              </a:lnSpc>
            </a:pPr>
            <a:r>
              <a:rPr lang="es-ES_tradnl" sz="1200" i="1" dirty="0">
                <a:solidFill>
                  <a:srgbClr val="006600"/>
                </a:solidFill>
              </a:rPr>
              <a:t>Miembros del Comité Organizador: </a:t>
            </a:r>
          </a:p>
          <a:p>
            <a:pPr>
              <a:lnSpc>
                <a:spcPct val="110000"/>
              </a:lnSpc>
            </a:pPr>
            <a:endParaRPr lang="es-ES_tradnl" sz="1200" i="1" dirty="0">
              <a:solidFill>
                <a:srgbClr val="006600"/>
              </a:solidFill>
            </a:endParaRPr>
          </a:p>
          <a:p>
            <a:pPr>
              <a:lnSpc>
                <a:spcPct val="110000"/>
              </a:lnSpc>
            </a:pPr>
            <a:r>
              <a:rPr lang="es-ES_tradnl" sz="1200" i="1" dirty="0">
                <a:solidFill>
                  <a:srgbClr val="006600"/>
                </a:solidFill>
              </a:rPr>
              <a:t>Juan Carlos Alías Gallego</a:t>
            </a:r>
          </a:p>
          <a:p>
            <a:pPr>
              <a:lnSpc>
                <a:spcPct val="110000"/>
              </a:lnSpc>
            </a:pPr>
            <a:r>
              <a:rPr lang="es-ES_tradnl" sz="1200" i="1" dirty="0">
                <a:solidFill>
                  <a:srgbClr val="006600"/>
                </a:solidFill>
              </a:rPr>
              <a:t>Emilia Botello Cambero</a:t>
            </a:r>
          </a:p>
          <a:p>
            <a:pPr>
              <a:lnSpc>
                <a:spcPct val="110000"/>
              </a:lnSpc>
            </a:pPr>
            <a:r>
              <a:rPr lang="es-ES_tradnl" sz="1200" i="1" dirty="0" smtClean="0">
                <a:solidFill>
                  <a:srgbClr val="006600"/>
                </a:solidFill>
              </a:rPr>
              <a:t>Carmen </a:t>
            </a:r>
            <a:r>
              <a:rPr lang="es-ES_tradnl" sz="1200" i="1" dirty="0">
                <a:solidFill>
                  <a:srgbClr val="006600"/>
                </a:solidFill>
              </a:rPr>
              <a:t>Fernández </a:t>
            </a:r>
            <a:r>
              <a:rPr lang="es-ES_tradnl" sz="1200" i="1" dirty="0" smtClean="0">
                <a:solidFill>
                  <a:srgbClr val="006600"/>
                </a:solidFill>
              </a:rPr>
              <a:t>González</a:t>
            </a:r>
          </a:p>
          <a:p>
            <a:pPr>
              <a:lnSpc>
                <a:spcPct val="110000"/>
              </a:lnSpc>
            </a:pPr>
            <a:r>
              <a:rPr lang="es-ES_tradnl" sz="1200" i="1" dirty="0" smtClean="0">
                <a:solidFill>
                  <a:srgbClr val="006600"/>
                </a:solidFill>
              </a:rPr>
              <a:t>Mª Victoria Gil Álvarez</a:t>
            </a:r>
            <a:endParaRPr lang="es-ES_tradnl" sz="1200" i="1" dirty="0">
              <a:solidFill>
                <a:srgbClr val="006600"/>
              </a:solidFill>
            </a:endParaRPr>
          </a:p>
          <a:p>
            <a:pPr>
              <a:lnSpc>
                <a:spcPct val="110000"/>
              </a:lnSpc>
            </a:pPr>
            <a:r>
              <a:rPr lang="es-ES_tradnl" sz="1200" i="1" dirty="0" smtClean="0">
                <a:solidFill>
                  <a:srgbClr val="006600"/>
                </a:solidFill>
              </a:rPr>
              <a:t>Manuel Antón Martínez</a:t>
            </a:r>
            <a:endParaRPr lang="es-ES_tradnl" sz="1200" i="1" dirty="0">
              <a:solidFill>
                <a:srgbClr val="006600"/>
              </a:solidFill>
            </a:endParaRPr>
          </a:p>
          <a:p>
            <a:pPr>
              <a:lnSpc>
                <a:spcPct val="110000"/>
              </a:lnSpc>
            </a:pPr>
            <a:r>
              <a:rPr lang="es-ES_tradnl" sz="1200" i="1" dirty="0">
                <a:solidFill>
                  <a:srgbClr val="006600"/>
                </a:solidFill>
              </a:rPr>
              <a:t>María de la Paz García de Tiedra</a:t>
            </a:r>
          </a:p>
          <a:p>
            <a:pPr>
              <a:lnSpc>
                <a:spcPct val="110000"/>
              </a:lnSpc>
            </a:pPr>
            <a:r>
              <a:rPr lang="es-ES_tradnl" sz="1200" i="1" dirty="0" smtClean="0">
                <a:solidFill>
                  <a:srgbClr val="006600"/>
                </a:solidFill>
              </a:rPr>
              <a:t>José Navarro Garmendia</a:t>
            </a:r>
          </a:p>
          <a:p>
            <a:pPr>
              <a:lnSpc>
                <a:spcPct val="110000"/>
              </a:lnSpc>
            </a:pPr>
            <a:r>
              <a:rPr lang="es-ES_tradnl" sz="1200" i="1" dirty="0" smtClean="0">
                <a:solidFill>
                  <a:srgbClr val="006600"/>
                </a:solidFill>
              </a:rPr>
              <a:t>Nuria Sánchez </a:t>
            </a:r>
            <a:r>
              <a:rPr lang="es-ES_tradnl" sz="1200" i="1" smtClean="0">
                <a:solidFill>
                  <a:srgbClr val="006600"/>
                </a:solidFill>
              </a:rPr>
              <a:t>Sánchez</a:t>
            </a:r>
            <a:endParaRPr lang="es-ES_tradnl" sz="1200" i="1" dirty="0">
              <a:solidFill>
                <a:srgbClr val="006600"/>
              </a:solidFill>
            </a:endParaRPr>
          </a:p>
          <a:p>
            <a:pPr>
              <a:lnSpc>
                <a:spcPct val="110000"/>
              </a:lnSpc>
            </a:pPr>
            <a:r>
              <a:rPr lang="es-ES_tradnl" sz="1200" i="1" dirty="0">
                <a:solidFill>
                  <a:srgbClr val="006600"/>
                </a:solidFill>
              </a:rPr>
              <a:t>Inés María del Puerto </a:t>
            </a:r>
            <a:r>
              <a:rPr lang="es-ES_tradnl" sz="1200" i="1" dirty="0" smtClean="0">
                <a:solidFill>
                  <a:srgbClr val="006600"/>
                </a:solidFill>
              </a:rPr>
              <a:t>García</a:t>
            </a:r>
          </a:p>
          <a:p>
            <a:pPr>
              <a:lnSpc>
                <a:spcPct val="110000"/>
              </a:lnSpc>
            </a:pPr>
            <a:r>
              <a:rPr lang="es-ES_tradnl" sz="1200" i="1" dirty="0" smtClean="0">
                <a:solidFill>
                  <a:srgbClr val="006600"/>
                </a:solidFill>
              </a:rPr>
              <a:t>Teresa González Montero</a:t>
            </a:r>
            <a:endParaRPr lang="es-ES_tradnl" sz="1200" i="1" dirty="0">
              <a:solidFill>
                <a:srgbClr val="006600"/>
              </a:solidFill>
            </a:endParaRPr>
          </a:p>
          <a:p>
            <a:pPr>
              <a:lnSpc>
                <a:spcPct val="110000"/>
              </a:lnSpc>
            </a:pPr>
            <a:r>
              <a:rPr lang="es-ES_tradnl" sz="1200" i="1" dirty="0" smtClean="0">
                <a:solidFill>
                  <a:srgbClr val="006600"/>
                </a:solidFill>
              </a:rPr>
              <a:t>Luis </a:t>
            </a:r>
            <a:r>
              <a:rPr lang="es-ES_tradnl" sz="1200" i="1" dirty="0" err="1" smtClean="0">
                <a:solidFill>
                  <a:srgbClr val="006600"/>
                </a:solidFill>
              </a:rPr>
              <a:t>Labajos</a:t>
            </a:r>
            <a:r>
              <a:rPr lang="es-ES_tradnl" sz="1200" i="1" dirty="0" smtClean="0">
                <a:solidFill>
                  <a:srgbClr val="006600"/>
                </a:solidFill>
              </a:rPr>
              <a:t> </a:t>
            </a:r>
            <a:r>
              <a:rPr lang="es-ES_tradnl" sz="1200" i="1" dirty="0" err="1" smtClean="0">
                <a:solidFill>
                  <a:srgbClr val="006600"/>
                </a:solidFill>
              </a:rPr>
              <a:t>Broncano</a:t>
            </a:r>
            <a:endParaRPr lang="es-ES_tradnl" sz="1400" dirty="0"/>
          </a:p>
          <a:p>
            <a:pPr algn="ctr">
              <a:lnSpc>
                <a:spcPct val="110000"/>
              </a:lnSpc>
            </a:pPr>
            <a:endParaRPr lang="es-ES_tradnl" sz="1400" dirty="0"/>
          </a:p>
          <a:p>
            <a:endParaRPr lang="es-ES_tradnl" sz="1400" b="1" dirty="0">
              <a:solidFill>
                <a:srgbClr val="FF6600"/>
              </a:solidFill>
            </a:endParaRPr>
          </a:p>
          <a:p>
            <a:r>
              <a:rPr lang="es-ES_tradnl" sz="1400" b="1" dirty="0">
                <a:solidFill>
                  <a:srgbClr val="FF6600"/>
                </a:solidFill>
              </a:rPr>
              <a:t>Colaboran:</a:t>
            </a:r>
          </a:p>
          <a:p>
            <a:endParaRPr lang="es-ES_tradnl" sz="1400" b="1" dirty="0">
              <a:solidFill>
                <a:srgbClr val="FF6600"/>
              </a:solidFill>
            </a:endParaRPr>
          </a:p>
          <a:p>
            <a:endParaRPr lang="es-ES_tradnl" sz="1400" b="1" dirty="0">
              <a:solidFill>
                <a:srgbClr val="FF6600"/>
              </a:solidFill>
            </a:endParaRPr>
          </a:p>
          <a:p>
            <a:r>
              <a:rPr lang="es-ES_tradnl" sz="1400" b="1" dirty="0">
                <a:solidFill>
                  <a:srgbClr val="FF6600"/>
                </a:solidFill>
              </a:rPr>
              <a:t>Colaboran:</a:t>
            </a:r>
          </a:p>
          <a:p>
            <a:endParaRPr lang="es-ES_tradnl" sz="1400" b="1" dirty="0">
              <a:solidFill>
                <a:srgbClr val="FF6600"/>
              </a:solidFill>
            </a:endParaRPr>
          </a:p>
          <a:p>
            <a:endParaRPr lang="es-ES_tradnl" sz="1400" b="1" dirty="0"/>
          </a:p>
          <a:p>
            <a:endParaRPr lang="es-ES_tradnl" sz="1400" b="1" dirty="0"/>
          </a:p>
          <a:p>
            <a:endParaRPr lang="es-ES_tradnl" sz="1400" b="1" dirty="0"/>
          </a:p>
          <a:p>
            <a:endParaRPr lang="es-ES_tradnl" sz="1400" b="1" dirty="0"/>
          </a:p>
          <a:p>
            <a:pPr algn="ctr"/>
            <a:endParaRPr lang="es-ES_tradnl" sz="1400" dirty="0"/>
          </a:p>
          <a:p>
            <a:endParaRPr lang="es-ES_tradnl" sz="1400" b="1" dirty="0">
              <a:solidFill>
                <a:srgbClr val="FF6600"/>
              </a:solidFill>
            </a:endParaRPr>
          </a:p>
          <a:p>
            <a:endParaRPr lang="es-ES_tradnl" sz="1400" b="1" dirty="0">
              <a:solidFill>
                <a:srgbClr val="FF6600"/>
              </a:solidFill>
            </a:endParaRPr>
          </a:p>
        </p:txBody>
      </p:sp>
      <p:sp>
        <p:nvSpPr>
          <p:cNvPr id="15366" name="Text Box 17"/>
          <p:cNvSpPr txBox="1">
            <a:spLocks noChangeArrowheads="1"/>
          </p:cNvSpPr>
          <p:nvPr/>
        </p:nvSpPr>
        <p:spPr bwMode="auto">
          <a:xfrm>
            <a:off x="152400" y="457200"/>
            <a:ext cx="29781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_tradnl" sz="1200" b="1" dirty="0"/>
          </a:p>
          <a:p>
            <a:r>
              <a:rPr lang="es-ES_tradnl" sz="1200" b="1" dirty="0">
                <a:solidFill>
                  <a:srgbClr val="FF6600"/>
                </a:solidFill>
              </a:rPr>
              <a:t>DATOS DE CONTACTO</a:t>
            </a:r>
          </a:p>
          <a:p>
            <a:endParaRPr lang="es-ES_tradnl" sz="1200" b="1" dirty="0">
              <a:solidFill>
                <a:srgbClr val="FF6600"/>
              </a:solidFill>
            </a:endParaRPr>
          </a:p>
          <a:p>
            <a:endParaRPr lang="es-ES_tradnl" sz="1200" dirty="0"/>
          </a:p>
          <a:p>
            <a:r>
              <a:rPr lang="es-ES_tradnl" sz="1200" b="1" dirty="0">
                <a:solidFill>
                  <a:srgbClr val="006600"/>
                </a:solidFill>
              </a:rPr>
              <a:t>Director de las Jornadas</a:t>
            </a:r>
          </a:p>
          <a:p>
            <a:endParaRPr lang="es-ES_tradnl" sz="1200" b="1" dirty="0">
              <a:solidFill>
                <a:srgbClr val="006600"/>
              </a:solidFill>
            </a:endParaRPr>
          </a:p>
          <a:p>
            <a:r>
              <a:rPr lang="es-ES_tradnl" sz="1200" dirty="0">
                <a:solidFill>
                  <a:srgbClr val="006600"/>
                </a:solidFill>
              </a:rPr>
              <a:t>D. </a:t>
            </a:r>
            <a:r>
              <a:rPr lang="es-ES_tradnl" sz="1200" dirty="0" smtClean="0">
                <a:solidFill>
                  <a:srgbClr val="006600"/>
                </a:solidFill>
              </a:rPr>
              <a:t>Luis </a:t>
            </a:r>
            <a:r>
              <a:rPr lang="es-ES_tradnl" sz="1200" dirty="0" err="1" smtClean="0">
                <a:solidFill>
                  <a:srgbClr val="006600"/>
                </a:solidFill>
              </a:rPr>
              <a:t>Labajos</a:t>
            </a:r>
            <a:r>
              <a:rPr lang="es-ES_tradnl" sz="1200" dirty="0" smtClean="0">
                <a:solidFill>
                  <a:srgbClr val="006600"/>
                </a:solidFill>
              </a:rPr>
              <a:t> </a:t>
            </a:r>
            <a:r>
              <a:rPr lang="es-ES_tradnl" sz="1200" dirty="0" err="1" smtClean="0">
                <a:solidFill>
                  <a:srgbClr val="006600"/>
                </a:solidFill>
              </a:rPr>
              <a:t>Broncano</a:t>
            </a:r>
            <a:endParaRPr lang="es-ES_tradnl" sz="1200" dirty="0">
              <a:solidFill>
                <a:srgbClr val="006600"/>
              </a:solidFill>
            </a:endParaRPr>
          </a:p>
          <a:p>
            <a:r>
              <a:rPr lang="es-ES_tradnl" sz="1200" dirty="0">
                <a:solidFill>
                  <a:srgbClr val="006600"/>
                </a:solidFill>
              </a:rPr>
              <a:t>Vicedecano de Estudiantes y Actividades</a:t>
            </a:r>
          </a:p>
          <a:p>
            <a:r>
              <a:rPr lang="es-ES_tradnl" sz="1200" dirty="0">
                <a:solidFill>
                  <a:srgbClr val="006600"/>
                </a:solidFill>
              </a:rPr>
              <a:t>Científico-Técnicas de la Facultad de </a:t>
            </a:r>
          </a:p>
          <a:p>
            <a:r>
              <a:rPr lang="es-ES_tradnl" sz="1200" dirty="0">
                <a:solidFill>
                  <a:srgbClr val="006600"/>
                </a:solidFill>
              </a:rPr>
              <a:t>Ciencias</a:t>
            </a:r>
            <a:r>
              <a:rPr lang="es-ES" sz="1200" dirty="0">
                <a:solidFill>
                  <a:srgbClr val="006600"/>
                </a:solidFill>
              </a:rPr>
              <a:t/>
            </a:r>
            <a:br>
              <a:rPr lang="es-ES" sz="1200" dirty="0">
                <a:solidFill>
                  <a:srgbClr val="006600"/>
                </a:solidFill>
              </a:rPr>
            </a:br>
            <a:r>
              <a:rPr lang="es-ES" sz="1200" dirty="0">
                <a:solidFill>
                  <a:srgbClr val="006600"/>
                </a:solidFill>
              </a:rPr>
              <a:t>Universidad de Extremadura</a:t>
            </a:r>
          </a:p>
          <a:p>
            <a:r>
              <a:rPr lang="es-ES" sz="1200" dirty="0">
                <a:solidFill>
                  <a:srgbClr val="006600"/>
                </a:solidFill>
              </a:rPr>
              <a:t>06006 Badajoz</a:t>
            </a:r>
            <a:br>
              <a:rPr lang="es-ES" sz="1200" dirty="0">
                <a:solidFill>
                  <a:srgbClr val="006600"/>
                </a:solidFill>
              </a:rPr>
            </a:br>
            <a:r>
              <a:rPr lang="es-ES" sz="1200" dirty="0">
                <a:solidFill>
                  <a:srgbClr val="006600"/>
                </a:solidFill>
              </a:rPr>
              <a:t>Tfno.: 924-2893</a:t>
            </a:r>
            <a:r>
              <a:rPr lang="es-ES_tradnl" sz="1200" dirty="0">
                <a:solidFill>
                  <a:srgbClr val="006600"/>
                </a:solidFill>
              </a:rPr>
              <a:t>00 Ext: 86103</a:t>
            </a:r>
          </a:p>
          <a:p>
            <a:r>
              <a:rPr lang="es-ES_tradnl" sz="1200" dirty="0">
                <a:solidFill>
                  <a:srgbClr val="006600"/>
                </a:solidFill>
              </a:rPr>
              <a:t>Email: </a:t>
            </a:r>
            <a:r>
              <a:rPr lang="es-ES_tradnl" sz="1200" dirty="0" err="1">
                <a:solidFill>
                  <a:srgbClr val="006600"/>
                </a:solidFill>
              </a:rPr>
              <a:t>subdircentcien_estu</a:t>
            </a:r>
            <a:r>
              <a:rPr lang="es-ES" sz="1200" dirty="0">
                <a:solidFill>
                  <a:srgbClr val="006600"/>
                </a:solidFill>
              </a:rPr>
              <a:t>@unex.es</a:t>
            </a:r>
            <a:br>
              <a:rPr lang="es-ES" sz="1200" dirty="0">
                <a:solidFill>
                  <a:srgbClr val="006600"/>
                </a:solidFill>
              </a:rPr>
            </a:br>
            <a:endParaRPr lang="es-ES_tradnl" sz="1200" dirty="0">
              <a:solidFill>
                <a:srgbClr val="006600"/>
              </a:solidFill>
            </a:endParaRPr>
          </a:p>
          <a:p>
            <a:endParaRPr lang="es-ES_tradnl" sz="1200" dirty="0">
              <a:solidFill>
                <a:srgbClr val="006600"/>
              </a:solidFill>
            </a:endParaRPr>
          </a:p>
          <a:p>
            <a:endParaRPr lang="es-ES_tradnl" sz="1200" dirty="0">
              <a:solidFill>
                <a:srgbClr val="006600"/>
              </a:solidFill>
            </a:endParaRPr>
          </a:p>
          <a:p>
            <a:r>
              <a:rPr lang="es-ES" sz="1200" dirty="0">
                <a:solidFill>
                  <a:srgbClr val="006600"/>
                </a:solidFill>
              </a:rPr>
              <a:t/>
            </a:r>
            <a:br>
              <a:rPr lang="es-ES" sz="1200" dirty="0">
                <a:solidFill>
                  <a:srgbClr val="006600"/>
                </a:solidFill>
              </a:rPr>
            </a:br>
            <a:endParaRPr lang="es-ES" sz="1200" dirty="0">
              <a:solidFill>
                <a:srgbClr val="006600"/>
              </a:solidFill>
            </a:endParaRPr>
          </a:p>
        </p:txBody>
      </p:sp>
      <p:sp>
        <p:nvSpPr>
          <p:cNvPr id="15367" name="Text Box 18"/>
          <p:cNvSpPr txBox="1">
            <a:spLocks noChangeArrowheads="1"/>
          </p:cNvSpPr>
          <p:nvPr/>
        </p:nvSpPr>
        <p:spPr bwMode="auto">
          <a:xfrm rot="5400000">
            <a:off x="3008313" y="39687"/>
            <a:ext cx="446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006600"/>
                </a:solidFill>
              </a:rPr>
              <a:t></a:t>
            </a:r>
          </a:p>
        </p:txBody>
      </p:sp>
      <p:sp>
        <p:nvSpPr>
          <p:cNvPr id="15368" name="Text Box 21"/>
          <p:cNvSpPr txBox="1">
            <a:spLocks noChangeArrowheads="1"/>
          </p:cNvSpPr>
          <p:nvPr/>
        </p:nvSpPr>
        <p:spPr bwMode="auto">
          <a:xfrm>
            <a:off x="200025" y="5732463"/>
            <a:ext cx="2828925" cy="5222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1400" b="1" dirty="0"/>
              <a:t>Solicitado reconocimiento de 0,5 créditos </a:t>
            </a:r>
            <a:r>
              <a:rPr lang="es-ES_tradnl" sz="1400" b="1" dirty="0" err="1"/>
              <a:t>ECTS</a:t>
            </a:r>
            <a:endParaRPr lang="es-ES" sz="1400" b="1" dirty="0"/>
          </a:p>
        </p:txBody>
      </p:sp>
      <p:sp>
        <p:nvSpPr>
          <p:cNvPr id="15369" name="Text Box 27"/>
          <p:cNvSpPr txBox="1">
            <a:spLocks noChangeArrowheads="1"/>
          </p:cNvSpPr>
          <p:nvPr/>
        </p:nvSpPr>
        <p:spPr bwMode="auto">
          <a:xfrm>
            <a:off x="7246399" y="3657600"/>
            <a:ext cx="2212465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s-ES" sz="1200" dirty="0"/>
          </a:p>
          <a:p>
            <a:pPr algn="ctr"/>
            <a:r>
              <a:rPr lang="es-ES_tradnl" sz="1400" b="1" dirty="0" smtClean="0">
                <a:solidFill>
                  <a:srgbClr val="006600"/>
                </a:solidFill>
              </a:rPr>
              <a:t>2 y 6 de </a:t>
            </a:r>
            <a:r>
              <a:rPr lang="es-ES_tradnl" sz="1400" b="1" dirty="0">
                <a:solidFill>
                  <a:srgbClr val="006600"/>
                </a:solidFill>
              </a:rPr>
              <a:t>febrero de </a:t>
            </a:r>
            <a:r>
              <a:rPr lang="es-ES_tradnl" sz="1400" b="1" dirty="0" smtClean="0">
                <a:solidFill>
                  <a:srgbClr val="006600"/>
                </a:solidFill>
              </a:rPr>
              <a:t>2017</a:t>
            </a:r>
            <a:endParaRPr lang="es-ES_tradnl" sz="1400" b="1" dirty="0">
              <a:solidFill>
                <a:srgbClr val="006600"/>
              </a:solidFill>
            </a:endParaRPr>
          </a:p>
          <a:p>
            <a:pPr algn="ctr"/>
            <a:endParaRPr lang="es-ES" sz="1200" b="1" dirty="0"/>
          </a:p>
        </p:txBody>
      </p:sp>
      <p:pic>
        <p:nvPicPr>
          <p:cNvPr id="15370" name="Picture 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1667" y="5309982"/>
            <a:ext cx="1427162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1029" descr="http://www.unex.es/organizacion/oficinas/orientacionlaboral/archivos/imagenes/Logo%20Sexpe2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73725" y="5373688"/>
            <a:ext cx="97631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1031" descr="http://www.unex.es/organizacion/oficinas/orientacionlaboral/archivos/imagenes/OFICINA_ORINETACION_LABORAL~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98893" y="5011737"/>
            <a:ext cx="544513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3" name="16 Rectángulo"/>
          <p:cNvSpPr>
            <a:spLocks noChangeArrowheads="1"/>
          </p:cNvSpPr>
          <p:nvPr/>
        </p:nvSpPr>
        <p:spPr bwMode="auto">
          <a:xfrm>
            <a:off x="0" y="3716338"/>
            <a:ext cx="31528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1400" b="1" dirty="0">
                <a:solidFill>
                  <a:srgbClr val="FF6600"/>
                </a:solidFill>
              </a:rPr>
              <a:t>Profesorado de los Talleres:</a:t>
            </a:r>
          </a:p>
          <a:p>
            <a:endParaRPr lang="es-ES_tradnl" sz="1400" b="1" dirty="0">
              <a:solidFill>
                <a:srgbClr val="FF6600"/>
              </a:solidFill>
            </a:endParaRPr>
          </a:p>
          <a:p>
            <a:pPr algn="ctr"/>
            <a:r>
              <a:rPr lang="es-ES_tradnl" sz="1400" b="1" dirty="0">
                <a:solidFill>
                  <a:srgbClr val="006600"/>
                </a:solidFill>
              </a:rPr>
              <a:t>Oficina de Orientación Laboral </a:t>
            </a:r>
            <a:r>
              <a:rPr lang="es-ES_tradnl" sz="1400" b="1" dirty="0" err="1">
                <a:solidFill>
                  <a:srgbClr val="006600"/>
                </a:solidFill>
              </a:rPr>
              <a:t>Uex</a:t>
            </a:r>
            <a:endParaRPr lang="es-ES_tradnl" sz="1400" b="1" dirty="0">
              <a:solidFill>
                <a:srgbClr val="006600"/>
              </a:solidFill>
            </a:endParaRPr>
          </a:p>
          <a:p>
            <a:pPr algn="ctr"/>
            <a:r>
              <a:rPr lang="es-ES_tradnl" sz="1200" dirty="0" smtClean="0">
                <a:solidFill>
                  <a:srgbClr val="006600"/>
                </a:solidFill>
              </a:rPr>
              <a:t>http</a:t>
            </a:r>
            <a:r>
              <a:rPr lang="es-ES_tradnl" sz="1200" dirty="0">
                <a:solidFill>
                  <a:srgbClr val="006600"/>
                </a:solidFill>
              </a:rPr>
              <a:t>://www.unex.es/organizacion/oficinas/orientacionlaboral</a:t>
            </a:r>
          </a:p>
          <a:p>
            <a:endParaRPr lang="es-ES_tradnl" dirty="0">
              <a:solidFill>
                <a:schemeClr val="folHlink"/>
              </a:solidFill>
            </a:endParaRPr>
          </a:p>
          <a:p>
            <a:endParaRPr lang="es-ES_tradnl" dirty="0"/>
          </a:p>
        </p:txBody>
      </p:sp>
      <p:pic>
        <p:nvPicPr>
          <p:cNvPr id="15374" name="Picture 20" descr="http://www.unex.es/conoce-la-uex/estructura-academica/centros/centros_img/centro_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85025" y="2060575"/>
            <a:ext cx="2089150" cy="156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Picture 17" descr="http://www.grupotalentia.com/s/misc/logo.png?t=138971613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0512" y="4725144"/>
            <a:ext cx="1834067" cy="651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Rectángulo"/>
          <p:cNvSpPr/>
          <p:nvPr/>
        </p:nvSpPr>
        <p:spPr>
          <a:xfrm>
            <a:off x="344488" y="5334000"/>
            <a:ext cx="2390775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1200" b="1" dirty="0">
                <a:solidFill>
                  <a:schemeClr val="accent5">
                    <a:lumMod val="25000"/>
                  </a:schemeClr>
                </a:solidFill>
                <a:ea typeface="+mn-ea"/>
                <a:sym typeface="Wingdings" pitchFamily="2" charset="2"/>
              </a:rPr>
              <a:t>http://www.grupotalentia.com/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19"/>
          <p:cNvSpPr>
            <a:spLocks noChangeShapeType="1"/>
          </p:cNvSpPr>
          <p:nvPr/>
        </p:nvSpPr>
        <p:spPr bwMode="auto">
          <a:xfrm>
            <a:off x="6753200" y="0"/>
            <a:ext cx="0" cy="6858000"/>
          </a:xfrm>
          <a:prstGeom prst="line">
            <a:avLst/>
          </a:prstGeom>
          <a:noFill/>
          <a:ln w="9525">
            <a:solidFill>
              <a:srgbClr val="0066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411" name="Text Box 20"/>
          <p:cNvSpPr txBox="1">
            <a:spLocks noChangeArrowheads="1"/>
          </p:cNvSpPr>
          <p:nvPr/>
        </p:nvSpPr>
        <p:spPr bwMode="auto">
          <a:xfrm>
            <a:off x="128464" y="1240299"/>
            <a:ext cx="65532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_tradnl" sz="1000" b="1" dirty="0">
                <a:solidFill>
                  <a:srgbClr val="FF6600"/>
                </a:solidFill>
              </a:rPr>
              <a:t>OBJETIVOS</a:t>
            </a:r>
          </a:p>
          <a:p>
            <a:pPr algn="just"/>
            <a:r>
              <a:rPr lang="es-ES" sz="1000" dirty="0">
                <a:solidFill>
                  <a:srgbClr val="006600"/>
                </a:solidFill>
              </a:rPr>
              <a:t>El Plan de Acogida y Tutoría de la Facultad de Ciencias tiene entre sus objetivos orientar la definición del posible perfil profesional de los estudiantes. Para ello propone entre sus actividades organizar jornadas de orientación </a:t>
            </a:r>
            <a:r>
              <a:rPr lang="es-ES" sz="1000" dirty="0" smtClean="0">
                <a:solidFill>
                  <a:srgbClr val="006600"/>
                </a:solidFill>
              </a:rPr>
              <a:t>laboral. </a:t>
            </a:r>
            <a:r>
              <a:rPr lang="es-ES" sz="1000" dirty="0">
                <a:solidFill>
                  <a:srgbClr val="006600"/>
                </a:solidFill>
              </a:rPr>
              <a:t>Los contenidos de éstas estarán orientados a la </a:t>
            </a:r>
            <a:r>
              <a:rPr lang="es-ES" sz="1000" dirty="0" smtClean="0">
                <a:solidFill>
                  <a:srgbClr val="006600"/>
                </a:solidFill>
              </a:rPr>
              <a:t>elaboración </a:t>
            </a:r>
            <a:r>
              <a:rPr lang="es-ES" sz="1000" dirty="0">
                <a:solidFill>
                  <a:srgbClr val="006600"/>
                </a:solidFill>
              </a:rPr>
              <a:t>del Currículum </a:t>
            </a:r>
            <a:r>
              <a:rPr lang="es-ES" sz="1000" dirty="0" smtClean="0">
                <a:solidFill>
                  <a:srgbClr val="006600"/>
                </a:solidFill>
              </a:rPr>
              <a:t>Vítae</a:t>
            </a:r>
            <a:r>
              <a:rPr lang="es-ES" sz="1000" dirty="0">
                <a:solidFill>
                  <a:srgbClr val="006600"/>
                </a:solidFill>
              </a:rPr>
              <a:t>, la búsqueda de </a:t>
            </a:r>
            <a:r>
              <a:rPr lang="es-ES" sz="1000" dirty="0" smtClean="0">
                <a:solidFill>
                  <a:srgbClr val="006600"/>
                </a:solidFill>
              </a:rPr>
              <a:t>empleo, el emprendimiento </a:t>
            </a:r>
            <a:r>
              <a:rPr lang="es-ES" sz="1000" dirty="0">
                <a:solidFill>
                  <a:srgbClr val="006600"/>
                </a:solidFill>
              </a:rPr>
              <a:t>y la realización de entrevistas de </a:t>
            </a:r>
            <a:r>
              <a:rPr lang="es-ES" sz="1000" dirty="0" smtClean="0">
                <a:solidFill>
                  <a:srgbClr val="006600"/>
                </a:solidFill>
              </a:rPr>
              <a:t>trabajo.</a:t>
            </a:r>
            <a:endParaRPr lang="es-ES_tradnl" sz="1000" dirty="0">
              <a:solidFill>
                <a:srgbClr val="006600"/>
              </a:solidFill>
            </a:endParaRPr>
          </a:p>
          <a:p>
            <a:pPr algn="just"/>
            <a:endParaRPr lang="es-ES_tradnl" sz="1000" b="1" dirty="0">
              <a:solidFill>
                <a:srgbClr val="006600"/>
              </a:solidFill>
            </a:endParaRPr>
          </a:p>
          <a:p>
            <a:pPr algn="just"/>
            <a:r>
              <a:rPr lang="es-ES_tradnl" sz="1000" b="1" dirty="0">
                <a:solidFill>
                  <a:srgbClr val="FF6600"/>
                </a:solidFill>
              </a:rPr>
              <a:t>PROGRAMACIÓN </a:t>
            </a:r>
            <a:r>
              <a:rPr lang="es-ES_tradnl" sz="1000" b="1" dirty="0" smtClean="0">
                <a:solidFill>
                  <a:srgbClr val="FF6600"/>
                </a:solidFill>
              </a:rPr>
              <a:t>DE </a:t>
            </a:r>
            <a:r>
              <a:rPr lang="es-ES_tradnl" sz="1000" b="1" dirty="0">
                <a:solidFill>
                  <a:srgbClr val="FF6600"/>
                </a:solidFill>
              </a:rPr>
              <a:t>LAS </a:t>
            </a:r>
            <a:r>
              <a:rPr lang="es-ES_tradnl" sz="1000" b="1" dirty="0" smtClean="0">
                <a:solidFill>
                  <a:srgbClr val="FF6600"/>
                </a:solidFill>
              </a:rPr>
              <a:t>JORNADAS</a:t>
            </a:r>
          </a:p>
          <a:p>
            <a:pPr algn="just"/>
            <a:endParaRPr lang="es-ES_tradnl" sz="1000" b="1" dirty="0">
              <a:solidFill>
                <a:srgbClr val="FF6600"/>
              </a:solidFill>
            </a:endParaRPr>
          </a:p>
          <a:p>
            <a:r>
              <a:rPr lang="es-ES" sz="1000" b="1" dirty="0" smtClean="0">
                <a:solidFill>
                  <a:srgbClr val="006600"/>
                </a:solidFill>
                <a:cs typeface="Times New Roman" charset="0"/>
              </a:rPr>
              <a:t>Jueves 2 </a:t>
            </a:r>
            <a:r>
              <a:rPr lang="es-ES" sz="1000" b="1" dirty="0">
                <a:solidFill>
                  <a:srgbClr val="006600"/>
                </a:solidFill>
                <a:cs typeface="Times New Roman" charset="0"/>
              </a:rPr>
              <a:t>	</a:t>
            </a:r>
            <a:r>
              <a:rPr lang="es-ES" sz="1000" dirty="0">
                <a:solidFill>
                  <a:srgbClr val="006600"/>
                </a:solidFill>
                <a:cs typeface="Times New Roman" charset="0"/>
              </a:rPr>
              <a:t>16:00 – </a:t>
            </a:r>
            <a:r>
              <a:rPr lang="es-ES" sz="1000" dirty="0" smtClean="0">
                <a:solidFill>
                  <a:srgbClr val="006600"/>
                </a:solidFill>
                <a:cs typeface="Times New Roman" charset="0"/>
              </a:rPr>
              <a:t>16:15Inauguración</a:t>
            </a:r>
            <a:endParaRPr lang="es-ES" sz="1000" dirty="0">
              <a:solidFill>
                <a:srgbClr val="006600"/>
              </a:solidFill>
              <a:cs typeface="Times New Roman" charset="0"/>
            </a:endParaRPr>
          </a:p>
          <a:p>
            <a:r>
              <a:rPr lang="es-ES" sz="1000" dirty="0">
                <a:solidFill>
                  <a:srgbClr val="006600"/>
                </a:solidFill>
                <a:cs typeface="Times New Roman" charset="0"/>
              </a:rPr>
              <a:t>	</a:t>
            </a:r>
            <a:r>
              <a:rPr lang="es-ES" sz="1000" dirty="0" smtClean="0">
                <a:solidFill>
                  <a:srgbClr val="006600"/>
                </a:solidFill>
                <a:cs typeface="Times New Roman" charset="0"/>
              </a:rPr>
              <a:t>16:15 </a:t>
            </a:r>
            <a:r>
              <a:rPr lang="es-ES" sz="1000" dirty="0">
                <a:solidFill>
                  <a:srgbClr val="006600"/>
                </a:solidFill>
                <a:cs typeface="Times New Roman" charset="0"/>
              </a:rPr>
              <a:t>– 18:00 Taller 1 “Empleabilidad y Búsqueda de Empleo.”</a:t>
            </a:r>
          </a:p>
          <a:p>
            <a:r>
              <a:rPr lang="es-ES" sz="1000" dirty="0">
                <a:solidFill>
                  <a:srgbClr val="006600"/>
                </a:solidFill>
                <a:cs typeface="Times New Roman" charset="0"/>
              </a:rPr>
              <a:t> 	18:00 – 20:00 Taller 2 </a:t>
            </a:r>
            <a:r>
              <a:rPr lang="es-ES" sz="1000" dirty="0" smtClean="0">
                <a:solidFill>
                  <a:srgbClr val="006600"/>
                </a:solidFill>
                <a:cs typeface="Times New Roman" charset="0"/>
              </a:rPr>
              <a:t>"Emprendimiento</a:t>
            </a:r>
            <a:r>
              <a:rPr lang="es-ES" sz="1000" dirty="0">
                <a:solidFill>
                  <a:srgbClr val="006600"/>
                </a:solidFill>
                <a:cs typeface="Times New Roman" charset="0"/>
              </a:rPr>
              <a:t>“</a:t>
            </a:r>
          </a:p>
          <a:p>
            <a:endParaRPr lang="es-ES_tradnl" sz="1000" b="1" dirty="0">
              <a:solidFill>
                <a:srgbClr val="006600"/>
              </a:solidFill>
              <a:cs typeface="Times New Roman" charset="0"/>
            </a:endParaRPr>
          </a:p>
          <a:p>
            <a:r>
              <a:rPr lang="es-ES_tradnl" sz="1000" b="1" dirty="0" smtClean="0">
                <a:solidFill>
                  <a:srgbClr val="006600"/>
                </a:solidFill>
                <a:cs typeface="Times New Roman" charset="0"/>
              </a:rPr>
              <a:t>Lunes 6</a:t>
            </a:r>
            <a:r>
              <a:rPr lang="es-ES_tradnl" sz="1000" dirty="0">
                <a:solidFill>
                  <a:srgbClr val="006600"/>
                </a:solidFill>
                <a:cs typeface="Times New Roman" charset="0"/>
              </a:rPr>
              <a:t>	16:00 – 18:00 Taller 3 </a:t>
            </a:r>
            <a:r>
              <a:rPr lang="es-ES" sz="1000" dirty="0">
                <a:solidFill>
                  <a:srgbClr val="006600"/>
                </a:solidFill>
                <a:cs typeface="Times New Roman" charset="0"/>
              </a:rPr>
              <a:t>"Como superar la entrevista y no morir en el intento </a:t>
            </a:r>
            <a:r>
              <a:rPr lang="es-ES" sz="1000" dirty="0" smtClean="0">
                <a:solidFill>
                  <a:srgbClr val="006600"/>
                </a:solidFill>
                <a:cs typeface="Times New Roman" charset="0"/>
              </a:rPr>
              <a:t>(I</a:t>
            </a:r>
            <a:r>
              <a:rPr lang="es-ES" sz="1000" dirty="0">
                <a:solidFill>
                  <a:srgbClr val="006600"/>
                </a:solidFill>
                <a:cs typeface="Times New Roman" charset="0"/>
              </a:rPr>
              <a:t>)“</a:t>
            </a:r>
          </a:p>
          <a:p>
            <a:r>
              <a:rPr lang="es-ES_tradnl" sz="1000" dirty="0">
                <a:solidFill>
                  <a:srgbClr val="006600"/>
                </a:solidFill>
                <a:cs typeface="Times New Roman" charset="0"/>
              </a:rPr>
              <a:t>	18:00 – 20:00 Taller 4 </a:t>
            </a:r>
            <a:r>
              <a:rPr lang="es-ES" sz="1000" dirty="0">
                <a:solidFill>
                  <a:srgbClr val="006600"/>
                </a:solidFill>
                <a:cs typeface="Times New Roman" charset="0"/>
              </a:rPr>
              <a:t>"Como superar la entrevista y no morir en el intento (II)“</a:t>
            </a:r>
            <a:endParaRPr lang="es-ES_tradnl" sz="1000" dirty="0">
              <a:solidFill>
                <a:srgbClr val="006600"/>
              </a:solidFill>
              <a:cs typeface="Times New Roman" charset="0"/>
            </a:endParaRPr>
          </a:p>
          <a:p>
            <a:endParaRPr lang="es-ES_tradnl" sz="1000" b="1" dirty="0">
              <a:solidFill>
                <a:srgbClr val="006600"/>
              </a:solidFill>
              <a:cs typeface="Times New Roman" charset="0"/>
            </a:endParaRPr>
          </a:p>
          <a:p>
            <a:pPr algn="just"/>
            <a:r>
              <a:rPr lang="es-ES_tradnl" sz="1000" b="1" dirty="0" smtClean="0">
                <a:solidFill>
                  <a:srgbClr val="FF6600"/>
                </a:solidFill>
                <a:cs typeface="Times New Roman" charset="0"/>
              </a:rPr>
              <a:t>EVALUACIÓN</a:t>
            </a:r>
            <a:endParaRPr lang="es-ES_tradnl" sz="1000" b="1" dirty="0">
              <a:solidFill>
                <a:srgbClr val="FF6600"/>
              </a:solidFill>
              <a:cs typeface="Times New Roman" charset="0"/>
            </a:endParaRPr>
          </a:p>
          <a:p>
            <a:pPr algn="just"/>
            <a:r>
              <a:rPr lang="es-ES_tradnl" sz="1000" dirty="0">
                <a:solidFill>
                  <a:srgbClr val="006600"/>
                </a:solidFill>
                <a:cs typeface="Times New Roman" charset="0"/>
              </a:rPr>
              <a:t>Entrega </a:t>
            </a:r>
            <a:r>
              <a:rPr lang="es-ES_tradnl" sz="1000" dirty="0" smtClean="0">
                <a:solidFill>
                  <a:srgbClr val="006600"/>
                </a:solidFill>
                <a:cs typeface="Times New Roman" charset="0"/>
              </a:rPr>
              <a:t>de un CV </a:t>
            </a:r>
            <a:r>
              <a:rPr lang="es-ES_tradnl" sz="1000" dirty="0">
                <a:solidFill>
                  <a:srgbClr val="006600"/>
                </a:solidFill>
                <a:cs typeface="Times New Roman" charset="0"/>
              </a:rPr>
              <a:t>realizado según las orientaciones del </a:t>
            </a:r>
            <a:r>
              <a:rPr lang="es-ES_tradnl" sz="1000" dirty="0" smtClean="0">
                <a:solidFill>
                  <a:srgbClr val="006600"/>
                </a:solidFill>
                <a:cs typeface="Times New Roman" charset="0"/>
              </a:rPr>
              <a:t>curso. a </a:t>
            </a:r>
            <a:r>
              <a:rPr lang="es-ES_tradnl" sz="1000" dirty="0">
                <a:solidFill>
                  <a:srgbClr val="006600"/>
                </a:solidFill>
                <a:cs typeface="Times New Roman" charset="0"/>
              </a:rPr>
              <a:t>través </a:t>
            </a:r>
            <a:r>
              <a:rPr lang="es-ES_tradnl" sz="1000" dirty="0" smtClean="0">
                <a:solidFill>
                  <a:srgbClr val="006600"/>
                </a:solidFill>
                <a:cs typeface="Times New Roman" charset="0"/>
              </a:rPr>
              <a:t>de email a la dirección subdircentcien_estu@unex.es. </a:t>
            </a:r>
            <a:endParaRPr lang="es-ES_tradnl" sz="1000" b="1" dirty="0">
              <a:solidFill>
                <a:srgbClr val="006600"/>
              </a:solidFill>
              <a:cs typeface="Times New Roman" charset="0"/>
            </a:endParaRPr>
          </a:p>
          <a:p>
            <a:pPr algn="just"/>
            <a:endParaRPr lang="es-ES_tradnl" sz="1000" b="1" dirty="0">
              <a:solidFill>
                <a:srgbClr val="FF6600"/>
              </a:solidFill>
              <a:cs typeface="Times New Roman" charset="0"/>
            </a:endParaRPr>
          </a:p>
          <a:p>
            <a:pPr algn="just"/>
            <a:r>
              <a:rPr lang="es-ES_tradnl" sz="1000" b="1" dirty="0">
                <a:solidFill>
                  <a:srgbClr val="FF6600"/>
                </a:solidFill>
                <a:cs typeface="Times New Roman" charset="0"/>
              </a:rPr>
              <a:t>CALENDARIO</a:t>
            </a:r>
          </a:p>
          <a:p>
            <a:pPr algn="just"/>
            <a:r>
              <a:rPr lang="es-ES_tradnl" sz="1000" dirty="0" smtClean="0">
                <a:solidFill>
                  <a:srgbClr val="006600"/>
                </a:solidFill>
                <a:cs typeface="Times New Roman" charset="0"/>
              </a:rPr>
              <a:t>Inscripción</a:t>
            </a:r>
            <a:r>
              <a:rPr lang="es-ES_tradnl" sz="1000" dirty="0">
                <a:solidFill>
                  <a:srgbClr val="006600"/>
                </a:solidFill>
                <a:cs typeface="Times New Roman" charset="0"/>
              </a:rPr>
              <a:t>: </a:t>
            </a:r>
            <a:r>
              <a:rPr lang="es-ES_tradnl" sz="1000" dirty="0" smtClean="0">
                <a:solidFill>
                  <a:srgbClr val="006600"/>
                </a:solidFill>
                <a:cs typeface="Times New Roman" charset="0"/>
              </a:rPr>
              <a:t>Hasta las 14:00 horas del día 2 de febrero de 2017.</a:t>
            </a:r>
            <a:endParaRPr lang="es-ES_tradnl" sz="1000" dirty="0">
              <a:solidFill>
                <a:srgbClr val="006600"/>
              </a:solidFill>
              <a:cs typeface="Times New Roman" charset="0"/>
            </a:endParaRPr>
          </a:p>
          <a:p>
            <a:pPr algn="just"/>
            <a:r>
              <a:rPr lang="es-ES" sz="1000" dirty="0">
                <a:solidFill>
                  <a:srgbClr val="006600"/>
                </a:solidFill>
                <a:cs typeface="Times New Roman" charset="0"/>
              </a:rPr>
              <a:t>Celebración </a:t>
            </a:r>
            <a:r>
              <a:rPr lang="es-ES_tradnl" sz="1000" dirty="0">
                <a:solidFill>
                  <a:srgbClr val="006600"/>
                </a:solidFill>
                <a:cs typeface="Times New Roman" charset="0"/>
              </a:rPr>
              <a:t>de las Jornadas:</a:t>
            </a:r>
            <a:r>
              <a:rPr lang="es-ES" sz="1000" dirty="0">
                <a:solidFill>
                  <a:srgbClr val="006600"/>
                </a:solidFill>
                <a:cs typeface="Times New Roman" charset="0"/>
              </a:rPr>
              <a:t> </a:t>
            </a:r>
            <a:r>
              <a:rPr lang="es-ES" sz="1000" dirty="0" smtClean="0">
                <a:solidFill>
                  <a:srgbClr val="006600"/>
                </a:solidFill>
                <a:cs typeface="Times New Roman" charset="0"/>
              </a:rPr>
              <a:t>2 y 6 </a:t>
            </a:r>
            <a:r>
              <a:rPr lang="es-ES" sz="1000" dirty="0">
                <a:solidFill>
                  <a:srgbClr val="006600"/>
                </a:solidFill>
                <a:cs typeface="Times New Roman" charset="0"/>
              </a:rPr>
              <a:t>de febrero de </a:t>
            </a:r>
            <a:r>
              <a:rPr lang="es-ES" sz="1000" dirty="0" smtClean="0">
                <a:solidFill>
                  <a:srgbClr val="006600"/>
                </a:solidFill>
                <a:cs typeface="Times New Roman" charset="0"/>
              </a:rPr>
              <a:t>2017.</a:t>
            </a:r>
            <a:endParaRPr lang="es-ES_tradnl" sz="1000" dirty="0">
              <a:solidFill>
                <a:srgbClr val="006600"/>
              </a:solidFill>
              <a:cs typeface="Times New Roman" charset="0"/>
            </a:endParaRPr>
          </a:p>
          <a:p>
            <a:pPr algn="just"/>
            <a:r>
              <a:rPr lang="es-ES" sz="1000" b="1" dirty="0" smtClean="0">
                <a:solidFill>
                  <a:srgbClr val="006600"/>
                </a:solidFill>
                <a:cs typeface="Times New Roman" charset="0"/>
              </a:rPr>
              <a:t> </a:t>
            </a:r>
            <a:endParaRPr lang="es-ES" sz="1000" b="1" dirty="0">
              <a:solidFill>
                <a:srgbClr val="006600"/>
              </a:solidFill>
              <a:cs typeface="Times New Roman" charset="0"/>
            </a:endParaRPr>
          </a:p>
          <a:p>
            <a:pPr algn="just"/>
            <a:r>
              <a:rPr lang="es-ES_tradnl" sz="1000" b="1" dirty="0">
                <a:solidFill>
                  <a:srgbClr val="FF6600"/>
                </a:solidFill>
                <a:cs typeface="Times New Roman" charset="0"/>
              </a:rPr>
              <a:t>LUGAR DE CELEBRACIÓN</a:t>
            </a:r>
          </a:p>
          <a:p>
            <a:pPr algn="just"/>
            <a:r>
              <a:rPr lang="es-ES_tradnl" sz="1000" dirty="0">
                <a:solidFill>
                  <a:srgbClr val="006600"/>
                </a:solidFill>
                <a:cs typeface="Times New Roman" charset="0"/>
              </a:rPr>
              <a:t>Salón de </a:t>
            </a:r>
            <a:r>
              <a:rPr lang="es-ES_tradnl" sz="1000" dirty="0" smtClean="0">
                <a:solidFill>
                  <a:srgbClr val="006600"/>
                </a:solidFill>
                <a:cs typeface="Times New Roman" charset="0"/>
              </a:rPr>
              <a:t>Actos, </a:t>
            </a:r>
            <a:r>
              <a:rPr lang="es-ES_tradnl" sz="1000" dirty="0">
                <a:solidFill>
                  <a:srgbClr val="006600"/>
                </a:solidFill>
                <a:cs typeface="Times New Roman" charset="0"/>
              </a:rPr>
              <a:t>Edificio </a:t>
            </a:r>
            <a:r>
              <a:rPr lang="es-ES_tradnl" sz="1000" dirty="0" smtClean="0">
                <a:solidFill>
                  <a:srgbClr val="006600"/>
                </a:solidFill>
                <a:cs typeface="Times New Roman" charset="0"/>
              </a:rPr>
              <a:t>de Biología </a:t>
            </a:r>
            <a:r>
              <a:rPr lang="es-ES_tradnl" sz="1000" dirty="0" smtClean="0">
                <a:solidFill>
                  <a:srgbClr val="006600"/>
                </a:solidFill>
                <a:cs typeface="Times New Roman" charset="0"/>
              </a:rPr>
              <a:t>(Facultad </a:t>
            </a:r>
            <a:r>
              <a:rPr lang="es-ES_tradnl" sz="1000" dirty="0" smtClean="0">
                <a:solidFill>
                  <a:srgbClr val="006600"/>
                </a:solidFill>
                <a:cs typeface="Times New Roman" charset="0"/>
              </a:rPr>
              <a:t>de </a:t>
            </a:r>
            <a:r>
              <a:rPr lang="es-ES_tradnl" sz="1000" smtClean="0">
                <a:solidFill>
                  <a:srgbClr val="006600"/>
                </a:solidFill>
                <a:cs typeface="Times New Roman" charset="0"/>
              </a:rPr>
              <a:t>Ciencias</a:t>
            </a:r>
            <a:r>
              <a:rPr lang="es-ES_tradnl" sz="1000" smtClean="0">
                <a:solidFill>
                  <a:srgbClr val="006600"/>
                </a:solidFill>
                <a:cs typeface="Times New Roman" charset="0"/>
              </a:rPr>
              <a:t>).</a:t>
            </a:r>
            <a:endParaRPr lang="es-ES_tradnl" sz="1000" dirty="0">
              <a:solidFill>
                <a:srgbClr val="006600"/>
              </a:solidFill>
              <a:cs typeface="Times New Roman" charset="0"/>
            </a:endParaRPr>
          </a:p>
          <a:p>
            <a:pPr algn="just"/>
            <a:endParaRPr lang="es-ES_tradnl" sz="1000" b="1" dirty="0">
              <a:solidFill>
                <a:srgbClr val="006600"/>
              </a:solidFill>
              <a:cs typeface="Times New Roman" charset="0"/>
            </a:endParaRPr>
          </a:p>
          <a:p>
            <a:pPr algn="just"/>
            <a:r>
              <a:rPr lang="es-ES_tradnl" sz="1000" b="1" dirty="0">
                <a:solidFill>
                  <a:srgbClr val="FF6600"/>
                </a:solidFill>
                <a:cs typeface="Times New Roman" charset="0"/>
              </a:rPr>
              <a:t>REQUISITOS DE ADMISIÓN</a:t>
            </a:r>
          </a:p>
          <a:p>
            <a:pPr algn="just"/>
            <a:r>
              <a:rPr lang="es-ES_tradnl" sz="1000" dirty="0">
                <a:solidFill>
                  <a:srgbClr val="006600"/>
                </a:solidFill>
                <a:cs typeface="Times New Roman" charset="0"/>
              </a:rPr>
              <a:t>Las jornadas están orientadas, preferentemente, a </a:t>
            </a:r>
            <a:r>
              <a:rPr lang="es-ES" sz="1000" dirty="0">
                <a:solidFill>
                  <a:srgbClr val="006600"/>
                </a:solidFill>
                <a:cs typeface="Times New Roman" charset="0"/>
              </a:rPr>
              <a:t>estudiantes de último curso de las titulaciones </a:t>
            </a:r>
            <a:r>
              <a:rPr lang="es-ES" sz="1000" dirty="0" smtClean="0">
                <a:solidFill>
                  <a:srgbClr val="006600"/>
                </a:solidFill>
                <a:cs typeface="Times New Roman" charset="0"/>
              </a:rPr>
              <a:t>de grado que </a:t>
            </a:r>
            <a:r>
              <a:rPr lang="es-ES" sz="1000" dirty="0">
                <a:solidFill>
                  <a:srgbClr val="006600"/>
                </a:solidFill>
                <a:cs typeface="Times New Roman" charset="0"/>
              </a:rPr>
              <a:t>se imparten en la Facultad de </a:t>
            </a:r>
            <a:r>
              <a:rPr lang="es-ES" sz="1000" dirty="0" smtClean="0">
                <a:solidFill>
                  <a:srgbClr val="006600"/>
                </a:solidFill>
                <a:cs typeface="Times New Roman" charset="0"/>
              </a:rPr>
              <a:t>Ciencias así como a estudiantes de máster. </a:t>
            </a:r>
            <a:r>
              <a:rPr lang="es-ES" sz="1000" dirty="0">
                <a:solidFill>
                  <a:srgbClr val="006600"/>
                </a:solidFill>
                <a:cs typeface="Times New Roman" charset="0"/>
              </a:rPr>
              <a:t>En caso de haber excedente de plazas ofertadas, se considerarán las solicitudes de los estudiantes de penúltimo curso</a:t>
            </a:r>
            <a:r>
              <a:rPr lang="es-ES" sz="1000" dirty="0" smtClean="0">
                <a:solidFill>
                  <a:srgbClr val="006600"/>
                </a:solidFill>
                <a:cs typeface="Times New Roman" charset="0"/>
              </a:rPr>
              <a:t>.</a:t>
            </a:r>
            <a:endParaRPr lang="es-ES_tradnl" sz="1000" dirty="0">
              <a:solidFill>
                <a:srgbClr val="006600"/>
              </a:solidFill>
              <a:cs typeface="Times New Roman" charset="0"/>
            </a:endParaRPr>
          </a:p>
        </p:txBody>
      </p:sp>
      <p:sp>
        <p:nvSpPr>
          <p:cNvPr id="17412" name="Text Box 22"/>
          <p:cNvSpPr txBox="1">
            <a:spLocks noChangeArrowheads="1"/>
          </p:cNvSpPr>
          <p:nvPr/>
        </p:nvSpPr>
        <p:spPr bwMode="auto">
          <a:xfrm rot="5400000">
            <a:off x="7796402" y="2782893"/>
            <a:ext cx="3651961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s-ES_tradnl" b="1" dirty="0">
              <a:solidFill>
                <a:srgbClr val="006600"/>
              </a:solidFill>
            </a:endParaRPr>
          </a:p>
          <a:p>
            <a:pPr algn="ctr"/>
            <a:r>
              <a:rPr lang="es-ES_tradnl" b="1" dirty="0" smtClean="0">
                <a:solidFill>
                  <a:srgbClr val="006600"/>
                </a:solidFill>
              </a:rPr>
              <a:t>INSCRIPCIÓN</a:t>
            </a:r>
            <a:endParaRPr lang="es-ES_tradnl" b="1" dirty="0">
              <a:solidFill>
                <a:srgbClr val="006600"/>
              </a:solidFill>
            </a:endParaRPr>
          </a:p>
          <a:p>
            <a:pPr algn="ctr"/>
            <a:r>
              <a:rPr lang="es-ES" sz="1100" b="1" dirty="0" smtClean="0">
                <a:solidFill>
                  <a:srgbClr val="006600"/>
                </a:solidFill>
              </a:rPr>
              <a:t>VIII </a:t>
            </a:r>
            <a:r>
              <a:rPr lang="es-ES" sz="1100" b="1" dirty="0">
                <a:solidFill>
                  <a:srgbClr val="006600"/>
                </a:solidFill>
              </a:rPr>
              <a:t>Jornadas Técnicas de Orientación </a:t>
            </a:r>
            <a:r>
              <a:rPr lang="es-ES" sz="1100" b="1" dirty="0" smtClean="0">
                <a:solidFill>
                  <a:srgbClr val="006600"/>
                </a:solidFill>
              </a:rPr>
              <a:t>Laboral </a:t>
            </a:r>
            <a:r>
              <a:rPr lang="es-ES" sz="1100" b="1" dirty="0">
                <a:solidFill>
                  <a:srgbClr val="006600"/>
                </a:solidFill>
              </a:rPr>
              <a:t>para </a:t>
            </a:r>
          </a:p>
          <a:p>
            <a:pPr algn="ctr"/>
            <a:r>
              <a:rPr lang="es-ES" sz="1100" b="1" dirty="0">
                <a:solidFill>
                  <a:srgbClr val="006600"/>
                </a:solidFill>
              </a:rPr>
              <a:t>Titulaciones de la Facultad de Ciencias</a:t>
            </a:r>
          </a:p>
        </p:txBody>
      </p:sp>
      <p:sp>
        <p:nvSpPr>
          <p:cNvPr id="17413" name="Text Box 23"/>
          <p:cNvSpPr txBox="1">
            <a:spLocks noChangeArrowheads="1"/>
          </p:cNvSpPr>
          <p:nvPr/>
        </p:nvSpPr>
        <p:spPr bwMode="auto">
          <a:xfrm rot="5400000">
            <a:off x="4703325" y="2421702"/>
            <a:ext cx="6624736" cy="224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tIns="46800">
            <a:spAutoFit/>
          </a:bodyPr>
          <a:lstStyle/>
          <a:p>
            <a:pPr>
              <a:spcAft>
                <a:spcPts val="600"/>
              </a:spcAft>
            </a:pPr>
            <a:r>
              <a:rPr lang="es-ES_tradnl" sz="1000" dirty="0">
                <a:solidFill>
                  <a:srgbClr val="006600"/>
                </a:solidFill>
              </a:rPr>
              <a:t>Nombre:______________________________ Apellidos:______________________________________________</a:t>
            </a:r>
          </a:p>
          <a:p>
            <a:pPr>
              <a:spcAft>
                <a:spcPts val="600"/>
              </a:spcAft>
            </a:pPr>
            <a:endParaRPr lang="es-ES_tradnl" sz="1000" dirty="0">
              <a:solidFill>
                <a:srgbClr val="006600"/>
              </a:solidFill>
            </a:endParaRPr>
          </a:p>
          <a:p>
            <a:pPr>
              <a:spcAft>
                <a:spcPts val="600"/>
              </a:spcAft>
            </a:pPr>
            <a:r>
              <a:rPr lang="es-ES_tradnl" sz="1000" dirty="0">
                <a:solidFill>
                  <a:srgbClr val="006600"/>
                </a:solidFill>
              </a:rPr>
              <a:t>Titulación:______________________________________________ Curso:_______________________________</a:t>
            </a:r>
          </a:p>
          <a:p>
            <a:pPr>
              <a:spcAft>
                <a:spcPts val="600"/>
              </a:spcAft>
            </a:pPr>
            <a:endParaRPr lang="es-ES_tradnl" sz="1000" dirty="0">
              <a:solidFill>
                <a:srgbClr val="006600"/>
              </a:solidFill>
            </a:endParaRPr>
          </a:p>
          <a:p>
            <a:pPr>
              <a:spcAft>
                <a:spcPts val="600"/>
              </a:spcAft>
            </a:pPr>
            <a:r>
              <a:rPr lang="es-ES_tradnl" sz="1000" dirty="0">
                <a:solidFill>
                  <a:srgbClr val="006600"/>
                </a:solidFill>
              </a:rPr>
              <a:t>Tfno. de contacto:_______________________ </a:t>
            </a:r>
          </a:p>
          <a:p>
            <a:pPr>
              <a:spcAft>
                <a:spcPts val="600"/>
              </a:spcAft>
            </a:pPr>
            <a:r>
              <a:rPr lang="es-ES_tradnl" sz="1000" dirty="0">
                <a:solidFill>
                  <a:srgbClr val="006600"/>
                </a:solidFill>
              </a:rPr>
              <a:t>Correo electrónico:______________________________________</a:t>
            </a:r>
          </a:p>
          <a:p>
            <a:pPr>
              <a:spcAft>
                <a:spcPts val="600"/>
              </a:spcAft>
            </a:pPr>
            <a:endParaRPr lang="es-ES_tradnl" sz="1000" dirty="0">
              <a:solidFill>
                <a:srgbClr val="006600"/>
              </a:solidFill>
            </a:endParaRPr>
          </a:p>
          <a:p>
            <a:pPr>
              <a:spcAft>
                <a:spcPts val="600"/>
              </a:spcAft>
            </a:pPr>
            <a:r>
              <a:rPr lang="es-ES_tradnl" sz="1000" dirty="0" smtClean="0">
                <a:solidFill>
                  <a:srgbClr val="006600"/>
                </a:solidFill>
              </a:rPr>
              <a:t>Enviar relleno este boletín de inscripción antes de las 14:00 horas del día 2 de febrero de </a:t>
            </a:r>
            <a:r>
              <a:rPr lang="es-ES_tradnl" sz="1000" dirty="0" smtClean="0">
                <a:solidFill>
                  <a:srgbClr val="006600"/>
                </a:solidFill>
              </a:rPr>
              <a:t>2017 por </a:t>
            </a:r>
            <a:r>
              <a:rPr lang="es-ES_tradnl" sz="1000" dirty="0">
                <a:solidFill>
                  <a:srgbClr val="006600"/>
                </a:solidFill>
              </a:rPr>
              <a:t>email a </a:t>
            </a:r>
            <a:r>
              <a:rPr lang="es-ES_tradnl" sz="1000" dirty="0" smtClean="0">
                <a:solidFill>
                  <a:srgbClr val="006600"/>
                </a:solidFill>
                <a:hlinkClick r:id="rId3"/>
              </a:rPr>
              <a:t>subdircentcien_estu@unex.es</a:t>
            </a:r>
            <a:r>
              <a:rPr lang="es-ES_tradnl" sz="1000" dirty="0" smtClean="0">
                <a:solidFill>
                  <a:srgbClr val="006600"/>
                </a:solidFill>
              </a:rPr>
              <a:t> o alternativamente entregarlo en la secretaría de la Facultad de Ciencias. </a:t>
            </a:r>
            <a:endParaRPr lang="es-ES_tradnl" sz="1000" dirty="0">
              <a:solidFill>
                <a:srgbClr val="006600"/>
              </a:solidFill>
            </a:endParaRPr>
          </a:p>
          <a:p>
            <a:pPr>
              <a:spcAft>
                <a:spcPts val="600"/>
              </a:spcAft>
            </a:pPr>
            <a:endParaRPr lang="es-ES_tradnl" sz="1000" dirty="0">
              <a:solidFill>
                <a:srgbClr val="006600"/>
              </a:solidFill>
            </a:endParaRPr>
          </a:p>
        </p:txBody>
      </p:sp>
      <p:sp>
        <p:nvSpPr>
          <p:cNvPr id="17414" name="Text Box 24"/>
          <p:cNvSpPr txBox="1">
            <a:spLocks noChangeArrowheads="1"/>
          </p:cNvSpPr>
          <p:nvPr/>
        </p:nvSpPr>
        <p:spPr bwMode="auto">
          <a:xfrm rot="-5400000">
            <a:off x="6497489" y="6451600"/>
            <a:ext cx="446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006600"/>
                </a:solidFill>
              </a:rPr>
              <a:t></a:t>
            </a:r>
          </a:p>
        </p:txBody>
      </p:sp>
    </p:spTree>
    <p:extLst>
      <p:ext uri="{BB962C8B-B14F-4D97-AF65-F5344CB8AC3E}">
        <p14:creationId xmlns:p14="http://schemas.microsoft.com/office/powerpoint/2010/main" val="197633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a 1&quot;/&gt;&lt;property id=&quot;20307&quot; value=&quot;257&quot;/&gt;&lt;/object&gt;&lt;object type=&quot;3&quot; unique_id=&quot;10005&quot;&gt;&lt;property id=&quot;20148&quot; value=&quot;5&quot;/&gt;&lt;property id=&quot;20300&quot; value=&quot;Diapositiva 2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sym typeface="Wingdings" pitchFamily="2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sym typeface="Wingdings" pitchFamily="2" charset="2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</TotalTime>
  <Words>269</Words>
  <Application>Microsoft Office PowerPoint</Application>
  <PresentationFormat>A4 (210 x 297 mm)</PresentationFormat>
  <Paragraphs>106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Diseño predeterminado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Nombre de usuario</dc:creator>
  <cp:lastModifiedBy>Luis Labajos Broncano</cp:lastModifiedBy>
  <cp:revision>139</cp:revision>
  <cp:lastPrinted>2017-01-23T12:52:58Z</cp:lastPrinted>
  <dcterms:created xsi:type="dcterms:W3CDTF">2014-01-20T11:55:54Z</dcterms:created>
  <dcterms:modified xsi:type="dcterms:W3CDTF">2017-01-23T12:54:48Z</dcterms:modified>
</cp:coreProperties>
</file>